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  <p:sldMasterId id="2147483697" r:id="rId3"/>
    <p:sldMasterId id="2147483700" r:id="rId4"/>
    <p:sldMasterId id="2147483704" r:id="rId5"/>
  </p:sldMasterIdLst>
  <p:notesMasterIdLst>
    <p:notesMasterId r:id="rId47"/>
  </p:notesMasterIdLst>
  <p:handoutMasterIdLst>
    <p:handoutMasterId r:id="rId48"/>
  </p:handoutMasterIdLst>
  <p:sldIdLst>
    <p:sldId id="268" r:id="rId6"/>
    <p:sldId id="280" r:id="rId7"/>
    <p:sldId id="258" r:id="rId8"/>
    <p:sldId id="279" r:id="rId9"/>
    <p:sldId id="278" r:id="rId10"/>
    <p:sldId id="281" r:id="rId11"/>
    <p:sldId id="277" r:id="rId12"/>
    <p:sldId id="282" r:id="rId13"/>
    <p:sldId id="284" r:id="rId14"/>
    <p:sldId id="285" r:id="rId15"/>
    <p:sldId id="297" r:id="rId16"/>
    <p:sldId id="286" r:id="rId17"/>
    <p:sldId id="287" r:id="rId18"/>
    <p:sldId id="288" r:id="rId19"/>
    <p:sldId id="289" r:id="rId20"/>
    <p:sldId id="290" r:id="rId21"/>
    <p:sldId id="314" r:id="rId22"/>
    <p:sldId id="291" r:id="rId23"/>
    <p:sldId id="292" r:id="rId24"/>
    <p:sldId id="315" r:id="rId25"/>
    <p:sldId id="293" r:id="rId26"/>
    <p:sldId id="316" r:id="rId27"/>
    <p:sldId id="311" r:id="rId28"/>
    <p:sldId id="312" r:id="rId29"/>
    <p:sldId id="298" r:id="rId30"/>
    <p:sldId id="294" r:id="rId31"/>
    <p:sldId id="317" r:id="rId32"/>
    <p:sldId id="295" r:id="rId33"/>
    <p:sldId id="300" r:id="rId34"/>
    <p:sldId id="303" r:id="rId35"/>
    <p:sldId id="302" r:id="rId36"/>
    <p:sldId id="299" r:id="rId37"/>
    <p:sldId id="306" r:id="rId38"/>
    <p:sldId id="301" r:id="rId39"/>
    <p:sldId id="318" r:id="rId40"/>
    <p:sldId id="305" r:id="rId41"/>
    <p:sldId id="308" r:id="rId42"/>
    <p:sldId id="319" r:id="rId43"/>
    <p:sldId id="296" r:id="rId44"/>
    <p:sldId id="263" r:id="rId45"/>
    <p:sldId id="313" r:id="rId46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a LeNoir" initials="KL" lastIdx="3" clrIdx="0">
    <p:extLst>
      <p:ext uri="{19B8F6BF-5375-455C-9EA6-DF929625EA0E}">
        <p15:presenceInfo xmlns:p15="http://schemas.microsoft.com/office/powerpoint/2012/main" userId="S-1-5-21-842925246-1450960922-839522115-313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D9C"/>
    <a:srgbClr val="000000"/>
    <a:srgbClr val="005F4B"/>
    <a:srgbClr val="00E296"/>
    <a:srgbClr val="00B336"/>
    <a:srgbClr val="00B492"/>
    <a:srgbClr val="93EB20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78828" autoAdjust="0"/>
  </p:normalViewPr>
  <p:slideViewPr>
    <p:cSldViewPr snapToGrid="0" showGuides="1">
      <p:cViewPr varScale="1">
        <p:scale>
          <a:sx n="136" d="100"/>
          <a:sy n="136" d="100"/>
        </p:scale>
        <p:origin x="16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51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5" d="100"/>
          <a:sy n="125" d="100"/>
        </p:scale>
        <p:origin x="1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oughes" userId="a7592c1c19fa598e" providerId="LiveId" clId="{EFD37761-7A4C-E84E-9C91-EE6DFEB3F89E}"/>
    <pc:docChg chg="custSel modSld">
      <pc:chgData name="Joseph Houghes" userId="a7592c1c19fa598e" providerId="LiveId" clId="{EFD37761-7A4C-E84E-9C91-EE6DFEB3F89E}" dt="2018-09-13T16:58:38.599" v="94"/>
      <pc:docMkLst>
        <pc:docMk/>
      </pc:docMkLst>
      <pc:sldChg chg="addSp delSp modSp">
        <pc:chgData name="Joseph Houghes" userId="a7592c1c19fa598e" providerId="LiveId" clId="{EFD37761-7A4C-E84E-9C91-EE6DFEB3F89E}" dt="2018-09-13T16:58:04.364" v="91" actId="20577"/>
        <pc:sldMkLst>
          <pc:docMk/>
          <pc:sldMk cId="1194614733" sldId="268"/>
        </pc:sldMkLst>
        <pc:spChg chg="mod">
          <ac:chgData name="Joseph Houghes" userId="a7592c1c19fa598e" providerId="LiveId" clId="{EFD37761-7A4C-E84E-9C91-EE6DFEB3F89E}" dt="2018-09-13T16:58:04.364" v="91" actId="20577"/>
          <ac:spMkLst>
            <pc:docMk/>
            <pc:sldMk cId="1194614733" sldId="268"/>
            <ac:spMk id="3" creationId="{140878BB-1306-40DB-B9FC-D7B1ECFB3186}"/>
          </ac:spMkLst>
        </pc:spChg>
        <pc:spChg chg="add del mod">
          <ac:chgData name="Joseph Houghes" userId="a7592c1c19fa598e" providerId="LiveId" clId="{EFD37761-7A4C-E84E-9C91-EE6DFEB3F89E}" dt="2018-09-13T16:55:51.796" v="3"/>
          <ac:spMkLst>
            <pc:docMk/>
            <pc:sldMk cId="1194614733" sldId="268"/>
            <ac:spMk id="4" creationId="{AF165718-5537-0343-96DA-BA4E2D064130}"/>
          </ac:spMkLst>
        </pc:spChg>
        <pc:spChg chg="add del mod">
          <ac:chgData name="Joseph Houghes" userId="a7592c1c19fa598e" providerId="LiveId" clId="{EFD37761-7A4C-E84E-9C91-EE6DFEB3F89E}" dt="2018-09-13T16:55:52.672" v="5"/>
          <ac:spMkLst>
            <pc:docMk/>
            <pc:sldMk cId="1194614733" sldId="268"/>
            <ac:spMk id="5" creationId="{033CB9D2-57D8-7A44-96FD-74C4885351C0}"/>
          </ac:spMkLst>
        </pc:spChg>
        <pc:spChg chg="add del mod">
          <ac:chgData name="Joseph Houghes" userId="a7592c1c19fa598e" providerId="LiveId" clId="{EFD37761-7A4C-E84E-9C91-EE6DFEB3F89E}" dt="2018-09-13T16:56:09.600" v="8"/>
          <ac:spMkLst>
            <pc:docMk/>
            <pc:sldMk cId="1194614733" sldId="268"/>
            <ac:spMk id="6" creationId="{A9904367-DF79-564A-AC09-843999966F19}"/>
          </ac:spMkLst>
        </pc:spChg>
        <pc:spChg chg="add del mod">
          <ac:chgData name="Joseph Houghes" userId="a7592c1c19fa598e" providerId="LiveId" clId="{EFD37761-7A4C-E84E-9C91-EE6DFEB3F89E}" dt="2018-09-13T16:57:01.039" v="14" actId="478"/>
          <ac:spMkLst>
            <pc:docMk/>
            <pc:sldMk cId="1194614733" sldId="268"/>
            <ac:spMk id="7" creationId="{40F6726E-AB8C-444F-8403-690E3D4A4CDA}"/>
          </ac:spMkLst>
        </pc:spChg>
        <pc:spChg chg="add del mod">
          <ac:chgData name="Joseph Houghes" userId="a7592c1c19fa598e" providerId="LiveId" clId="{EFD37761-7A4C-E84E-9C91-EE6DFEB3F89E}" dt="2018-09-13T16:57:04.378" v="15" actId="478"/>
          <ac:spMkLst>
            <pc:docMk/>
            <pc:sldMk cId="1194614733" sldId="268"/>
            <ac:spMk id="9" creationId="{0313D67A-7199-3E4A-A840-70EA035D954A}"/>
          </ac:spMkLst>
        </pc:spChg>
        <pc:spChg chg="add mod">
          <ac:chgData name="Joseph Houghes" userId="a7592c1c19fa598e" providerId="LiveId" clId="{EFD37761-7A4C-E84E-9C91-EE6DFEB3F89E}" dt="2018-09-13T16:57:17.035" v="17" actId="207"/>
          <ac:spMkLst>
            <pc:docMk/>
            <pc:sldMk cId="1194614733" sldId="268"/>
            <ac:spMk id="10" creationId="{43D3D4E4-0F84-B644-B36E-87F929D17D7B}"/>
          </ac:spMkLst>
        </pc:spChg>
      </pc:sldChg>
      <pc:sldChg chg="addSp delSp modSp">
        <pc:chgData name="Joseph Houghes" userId="a7592c1c19fa598e" providerId="LiveId" clId="{EFD37761-7A4C-E84E-9C91-EE6DFEB3F89E}" dt="2018-09-13T16:58:38.599" v="94"/>
        <pc:sldMkLst>
          <pc:docMk/>
          <pc:sldMk cId="1701703973" sldId="280"/>
        </pc:sldMkLst>
        <pc:spChg chg="add del mod">
          <ac:chgData name="Joseph Houghes" userId="a7592c1c19fa598e" providerId="LiveId" clId="{EFD37761-7A4C-E84E-9C91-EE6DFEB3F89E}" dt="2018-09-13T16:58:38.599" v="94"/>
          <ac:spMkLst>
            <pc:docMk/>
            <pc:sldMk cId="1701703973" sldId="280"/>
            <ac:spMk id="2" creationId="{14BBF464-15FE-3947-82D9-A8D1925F0E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9/13/18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9/13/18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Veeam installations themselves can also be automated, I’ll mention a PowerShell script for this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Veeam encourages that you leverage using PowerShell scripts for managing your environment, there is a great support forum that exists to help you and is a wealth of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do *nearly* everything in code that you can in the GUI, currently no possibility for creating backup jobs against protection groups in PS Module for 9.5U3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20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 either, unless I am performing a test run of a newly created Veeam job.</a:t>
            </a:r>
          </a:p>
          <a:p>
            <a:endParaRPr lang="en-US" dirty="0"/>
          </a:p>
          <a:p>
            <a:r>
              <a:rPr lang="en-US" dirty="0"/>
              <a:t>Job scheduling can become a bit tricky if you are using a more custom schedule than some daily, weekly or some specific number of hours for each job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 not to do”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 kinds of issues can people have when doing restores”</a:t>
            </a:r>
          </a:p>
          <a:p>
            <a:r>
              <a:rPr lang="en-US" dirty="0"/>
              <a:t>“What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 not to do”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 kinds of issues can people have when doing restores”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74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This is where Veeam has done some of the heavy lifting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0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I set all of these job options?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7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Think of this the same as setting your defaults within the GUI, and hopefully you knew this was an option in the job wizard.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#1 asked about job options to be configured is SAN Snapshots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Another example is the retention policy for deleted VMs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81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Think of this the same as setting your defaults within the GUI, and hopefully you knew this was an option in the job wizard.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#1 asked about job options to be configured is SAN Snapshots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Another example is the retention policy for deleted VMs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use this for updating job schedules around time zones (DST) and maintenance windows, since we have 2 B&amp;R servers covering US and UK/APAC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 PowerShell scripts can align your backup, virtual, and physical infrastructures as you make changes – I use this to drive new backup jobs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Proxy affinity covers proxy -&gt; repository mapping, but this allows flexibility.)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34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includes backup jobs, copy jobs, replication jobs, VMs being backed up, guest processing, schedules, job options - proxy, repository, retention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These include backup modes, compression/deduplication, backup corruption &amp; file maintenance, notifications, VMware tools quiescence/CBT, storage integration, and job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is specific to servers, proxies, repositories, credentials, virtual/physical environments, storage arrays, and even maintenance of any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This is the same whether you are using the GUI or CLI.  Plan for success.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Try to be specific about steps/components, and have an expectation before you start.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Think availability, not impressing someone with your code.  It’s not just about doing it fast, but doing it correctly and being certain that it stays that way.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The goal of these efforts isn’t just about getting your backups into code, it is the benefits that you can gain from it:  standardization, granular control, validation of configs, and testing for success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It’s not just about the code.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56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Other people are also normally glad to save you some pain in your journey.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First, get an object, then work with it.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Seriously, get some Legos to practice. The new sets can be a complex final product with many distinct steps to get you to your final product.  This is why you should have specific steps and an expected result at the start.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Believe it or not, you can even cheat from yourself.  If you are trying to learn the code or find a specific setting, create or change it in the GUI and then pull it up in PowerShell to find how it was done.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You can teach this to yourself if you just put in the effort, and you can always ask for help if you get stuck.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Focus on the result, it is only important that you attain the goal or desired result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 path to get there doesn’t matter to the business as long as you achieve success.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2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seen a lot of people miss this cmdlet. Launch from GUI drop down menu or using the 'Initialize-VeeamToolkit.ps1'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not asking about your preference in dating or a significant other, but what type of object are you working with and what properties does it have?  Remember, this is an object oriented language.  Spoilers: You can even cheat and find the types of Veeam objects with looking at their formatting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8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/>
              <a:t>If you haven’t set up your configuration backup job, do so now.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/>
              <a:t>Always be sure to back up your configuration before making modifications, especially when they are scripted.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/>
              <a:t>Define a “minimum viable product” and build on it.  Remember that you plan for success and defined a specific goal and the steps to get there. This allows for your code to be modular, and you should be prepared for a journey.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/>
              <a:t>Don’t expect to immediately automate your environment or that you will have accounted for all of the necessary components to be flexible.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/>
              <a:t>It’s finally time to get started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30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quick walkthrough to show that with a few lines of code and basic input, you can configure :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dirty="0"/>
              <a:t>Credentials used to configure Veeam servers/proxies/repositories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dirty="0"/>
              <a:t>Connection to your virtual environment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dirty="0"/>
              <a:t>Managed servers used by Veeam (this is the basis for a proxy)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dirty="0"/>
              <a:t>Defining the proxy role for managed server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dirty="0"/>
              <a:t>Repositories to be used with your Veeam jobs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dirty="0"/>
              <a:t>It is just a quick and easy to read walkthrough which will shows that configuration of the required credentials, vCenter connection, server/proxy/repository installation can be performed quickly and easily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dirty="0"/>
              <a:t>I have used a similar setup to give to others who are new to Veeam and need ramping up on the platform to be effective within my/their organization, or as a quick lab deployment for testing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dirty="0"/>
              <a:t>This will let you quickly produce a simple Veeam lab or demo environment, and is a decent base for testing your code against.  It’s not always a good idea to be doing it live until you build some basics and confidence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u="none" dirty="0"/>
              <a:t>And even for a very basic setup, come on, you have to admit that 8 lines of code to get it running isn’t bad at all.  Just think of all the clicking you have saved yourself.  Get to ‘Finish’ with no ‘next’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9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6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2663" y="2197802"/>
            <a:ext cx="7337021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8301" y="3106947"/>
            <a:ext cx="562239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BD0EE6-F77B-41FD-B5C6-EC3C0128F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565" y="339503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04" userDrawn="1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610C2-2FE8-43A2-A62F-089AB89EC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11"/>
          <a:stretch/>
        </p:blipFill>
        <p:spPr>
          <a:xfrm>
            <a:off x="0" y="0"/>
            <a:ext cx="39239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2664" y="2197802"/>
            <a:ext cx="7337021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8302" y="3106948"/>
            <a:ext cx="562239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BD0EE6-F77B-41FD-B5C6-EC3C0128F5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565" y="339503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96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04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44139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5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94FDB4-F67A-4775-AA4C-CC400CFAA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458" y="3695054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159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87" marR="0" indent="-266687" algn="l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87" marR="0" lvl="1" indent="-266687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93760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67644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84816095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F196DB-1197-4518-90C4-1F2A701B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600" r="8927" b="8927"/>
          <a:stretch/>
        </p:blipFill>
        <p:spPr>
          <a:xfrm>
            <a:off x="-936" y="0"/>
            <a:ext cx="9144000" cy="1707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6" y="657140"/>
            <a:ext cx="8363938" cy="6771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9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18870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78818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0181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92333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7746283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94FDB4-F67A-4775-AA4C-CC400CFAA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458" y="3695054"/>
            <a:ext cx="2195085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3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88D20C-6F5B-4D2D-8970-C339A91D014D}"/>
              </a:ext>
            </a:extLst>
          </p:cNvPr>
          <p:cNvGrpSpPr/>
          <p:nvPr userDrawn="1"/>
        </p:nvGrpSpPr>
        <p:grpSpPr>
          <a:xfrm>
            <a:off x="-1" y="-1"/>
            <a:ext cx="9144001" cy="5143501"/>
            <a:chOff x="-1" y="-1"/>
            <a:chExt cx="9144001" cy="51435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1DDEB6-8C54-495D-98E6-BFB127CB24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9144001" cy="51435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E3315A-A9CA-4D83-929F-B033C0E5CD71}"/>
                </a:ext>
              </a:extLst>
            </p:cNvPr>
            <p:cNvSpPr/>
            <p:nvPr userDrawn="1"/>
          </p:nvSpPr>
          <p:spPr bwMode="auto">
            <a:xfrm>
              <a:off x="4571405" y="3290552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AA9E67-B9BB-4CCF-875E-1BE54BC619C3}"/>
                </a:ext>
              </a:extLst>
            </p:cNvPr>
            <p:cNvSpPr/>
            <p:nvPr userDrawn="1"/>
          </p:nvSpPr>
          <p:spPr bwMode="auto">
            <a:xfrm>
              <a:off x="879461" y="2256216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6449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76066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F196DB-1197-4518-90C4-1F2A701B9A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600" r="8927" b="8927"/>
          <a:stretch/>
        </p:blipFill>
        <p:spPr>
          <a:xfrm>
            <a:off x="-936" y="0"/>
            <a:ext cx="9144000" cy="1707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8C2E20-33BA-445A-806B-D486E31C531D}"/>
              </a:ext>
            </a:extLst>
          </p:cNvPr>
          <p:cNvGrpSpPr/>
          <p:nvPr userDrawn="1"/>
        </p:nvGrpSpPr>
        <p:grpSpPr>
          <a:xfrm>
            <a:off x="-1" y="-1"/>
            <a:ext cx="9144001" cy="5143501"/>
            <a:chOff x="-1" y="-1"/>
            <a:chExt cx="9144001" cy="5143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594D3C-4B61-4B57-8FAE-76C4F3E34E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9144001" cy="51435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0594-8CB2-4D04-808B-056E1661BE6B}"/>
                </a:ext>
              </a:extLst>
            </p:cNvPr>
            <p:cNvSpPr/>
            <p:nvPr userDrawn="1"/>
          </p:nvSpPr>
          <p:spPr bwMode="auto">
            <a:xfrm>
              <a:off x="4571405" y="3290552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2F4AC7-3D94-4F9C-863B-E808528478B5}"/>
                </a:ext>
              </a:extLst>
            </p:cNvPr>
            <p:cNvSpPr/>
            <p:nvPr userDrawn="1"/>
          </p:nvSpPr>
          <p:spPr bwMode="auto">
            <a:xfrm>
              <a:off x="879461" y="2256216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7" y="454562"/>
            <a:ext cx="1429486" cy="520368"/>
            <a:chOff x="-2069183" y="-579662"/>
            <a:chExt cx="1429486" cy="520368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3" y="-297543"/>
              <a:ext cx="1429486" cy="238249"/>
              <a:chOff x="-2060858" y="2411918"/>
              <a:chExt cx="1917982" cy="319665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40" y="2411919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95" r:id="rId3"/>
    <p:sldLayoutId id="2147483712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9" r:id="rId4"/>
    <p:sldLayoutId id="2147483691" r:id="rId5"/>
    <p:sldLayoutId id="2147483693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74D192-46C2-4EC0-B0FE-A2DC25AE2033}"/>
              </a:ext>
            </a:extLst>
          </p:cNvPr>
          <p:cNvSpPr txBox="1"/>
          <p:nvPr userDrawn="1"/>
        </p:nvSpPr>
        <p:spPr>
          <a:xfrm>
            <a:off x="4139952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8C2E20-33BA-445A-806B-D486E31C531D}"/>
              </a:ext>
            </a:extLst>
          </p:cNvPr>
          <p:cNvGrpSpPr/>
          <p:nvPr userDrawn="1"/>
        </p:nvGrpSpPr>
        <p:grpSpPr>
          <a:xfrm>
            <a:off x="-1" y="-1"/>
            <a:ext cx="9144001" cy="5143501"/>
            <a:chOff x="-1" y="-1"/>
            <a:chExt cx="9144001" cy="5143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594D3C-4B61-4B57-8FAE-76C4F3E34E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9144001" cy="51435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0594-8CB2-4D04-808B-056E1661BE6B}"/>
                </a:ext>
              </a:extLst>
            </p:cNvPr>
            <p:cNvSpPr/>
            <p:nvPr userDrawn="1"/>
          </p:nvSpPr>
          <p:spPr bwMode="auto">
            <a:xfrm>
              <a:off x="4571405" y="3290552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ru-RU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2F4AC7-3D94-4F9C-863B-E808528478B5}"/>
                </a:ext>
              </a:extLst>
            </p:cNvPr>
            <p:cNvSpPr/>
            <p:nvPr userDrawn="1"/>
          </p:nvSpPr>
          <p:spPr bwMode="auto">
            <a:xfrm>
              <a:off x="879461" y="2256216"/>
              <a:ext cx="618781" cy="34773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ru-RU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3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7" y="454562"/>
            <a:ext cx="1429487" cy="520370"/>
            <a:chOff x="-2069184" y="-579664"/>
            <a:chExt cx="1429487" cy="520370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3" y="-297543"/>
              <a:ext cx="1429486" cy="238249"/>
              <a:chOff x="-2060858" y="2411918"/>
              <a:chExt cx="1917982" cy="319665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40" y="2411919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4" y="-579664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93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ransition>
    <p:fade/>
  </p:transition>
  <p:txStyles>
    <p:titleStyle>
      <a:lvl1pPr algn="l" defTabSz="686013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48" indent="-25964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44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44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8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7" y="454564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4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1" indent="-271451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powershell/enums.html?ver=95" TargetMode="External"/><Relationship Id="rId2" Type="http://schemas.openxmlformats.org/officeDocument/2006/relationships/hyperlink" Target="https://helpcenter.veeam.com/docs/backup/powershell/veeam_powershell_types.html?ver=95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owershellgallery.com/packages/PowerShellCookbook/1.3.6" TargetMode="External"/><Relationship Id="rId5" Type="http://schemas.openxmlformats.org/officeDocument/2006/relationships/hyperlink" Target="https://richardspowershellblog.wordpress.com/2018/03/05/cmdlet-parameters/" TargetMode="External"/><Relationship Id="rId4" Type="http://schemas.openxmlformats.org/officeDocument/2006/relationships/hyperlink" Target="https://github.com/VeeamHub/powershell/tree/master/BR-UnattendedInsta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2CF05C-C0E2-4917-AF47-C297DBD229CD}"/>
              </a:ext>
            </a:extLst>
          </p:cNvPr>
          <p:cNvSpPr>
            <a:spLocks noGrp="1"/>
          </p:cNvSpPr>
          <p:nvPr/>
        </p:nvSpPr>
        <p:spPr>
          <a:xfrm>
            <a:off x="308368" y="1733499"/>
            <a:ext cx="7355679" cy="747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540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792DDA-ECFF-433D-B343-0D5001A62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8368" y="1717435"/>
            <a:ext cx="7337021" cy="1527921"/>
          </a:xfrm>
        </p:spPr>
        <p:txBody>
          <a:bodyPr/>
          <a:lstStyle/>
          <a:p>
            <a:r>
              <a:rPr lang="en-US" sz="4800" dirty="0"/>
              <a:t>Automate yourself out </a:t>
            </a:r>
            <a:br>
              <a:rPr lang="en-US" sz="4800" dirty="0"/>
            </a:br>
            <a:r>
              <a:rPr lang="en-US" sz="4800" dirty="0"/>
              <a:t>of a (backup) job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78BB-1306-40DB-B9FC-D7B1ECFB3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" y="3441700"/>
            <a:ext cx="5622398" cy="332399"/>
          </a:xfrm>
        </p:spPr>
        <p:txBody>
          <a:bodyPr/>
          <a:lstStyle/>
          <a:p>
            <a:r>
              <a:rPr lang="en-US" b="1" dirty="0"/>
              <a:t>Joe Houghes</a:t>
            </a:r>
          </a:p>
          <a:p>
            <a:r>
              <a:rPr lang="en-US" sz="2200" dirty="0"/>
              <a:t>Sr. Infrastructure Engineer,</a:t>
            </a:r>
            <a:br>
              <a:rPr lang="en-US" sz="2200" dirty="0"/>
            </a:br>
            <a:r>
              <a:rPr lang="en-US" sz="2200" dirty="0" err="1"/>
              <a:t>FullStackGeek</a:t>
            </a:r>
            <a:r>
              <a:rPr lang="en-US" sz="2200" dirty="0"/>
              <a:t>, Lazy Admin</a:t>
            </a:r>
          </a:p>
          <a:p>
            <a:r>
              <a:rPr lang="en-US" sz="2200" dirty="0"/>
              <a:t> (Not a </a:t>
            </a:r>
            <a:r>
              <a:rPr lang="en-US" sz="2200" dirty="0" err="1"/>
              <a:t>Veeam</a:t>
            </a:r>
            <a:r>
              <a:rPr lang="en-US" sz="2200" dirty="0"/>
              <a:t> Vanguard, but thanks Matt)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3D4E4-0F84-B644-B36E-87F929D17D7B}"/>
              </a:ext>
            </a:extLst>
          </p:cNvPr>
          <p:cNvSpPr/>
          <p:nvPr/>
        </p:nvSpPr>
        <p:spPr bwMode="auto">
          <a:xfrm>
            <a:off x="216816" y="254524"/>
            <a:ext cx="2403836" cy="4242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Starting at the beginning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Step 1: Start-VBRConfigurationBackupJob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Step 2: What are you trying to accomplish? Think MVP.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Step 3: Add-PSSnapIn VeeamPSSnapIn </a:t>
            </a:r>
          </a:p>
          <a:p>
            <a:pPr marL="182563" indent="-182563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82913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Let’s see some code</a:t>
            </a:r>
          </a:p>
        </p:txBody>
      </p:sp>
    </p:spTree>
    <p:extLst>
      <p:ext uri="{BB962C8B-B14F-4D97-AF65-F5344CB8AC3E}">
        <p14:creationId xmlns:p14="http://schemas.microsoft.com/office/powerpoint/2010/main" val="15849178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infrastructure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You can fully deploy Veeam infrastructure by adding Windows and Linux servers, proxies, repositories (including SOBR) and credentials, plus virtual hosts / clusters / entities — all from a fresh Veeam install without opening the console.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/>
              <a:t>Steps for a VERY basic Veeam deployment post-installation:</a:t>
            </a:r>
          </a:p>
          <a:p>
            <a:r>
              <a:rPr lang="en-US" sz="2000" dirty="0"/>
              <a:t>(Assumes Veeam Backup &amp; Replication admin role, shared proxy / repository Windows server, 'D:\Backups' as repository folder)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528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deployment – User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516338" cy="3718148"/>
          </a:xfrm>
        </p:spPr>
        <p:txBody>
          <a:bodyPr/>
          <a:lstStyle/>
          <a:p>
            <a:r>
              <a:rPr lang="en-US" sz="2000" dirty="0"/>
              <a:t>$VeeamVBRServerName = Read-Host -Prompt "Veeam B&amp;R Server Name"</a:t>
            </a:r>
          </a:p>
          <a:p>
            <a:endParaRPr lang="en-US" sz="2000" dirty="0"/>
          </a:p>
          <a:p>
            <a:r>
              <a:rPr lang="en-US" sz="2000" dirty="0"/>
              <a:t>$VeeamProxyServerName = Read-Host -Prompt "Veeam Proxy Name"</a:t>
            </a:r>
          </a:p>
          <a:p>
            <a:endParaRPr lang="en-US" sz="2000" dirty="0"/>
          </a:p>
          <a:p>
            <a:r>
              <a:rPr lang="en-US" sz="2000" dirty="0"/>
              <a:t>$VeeamVirtualServerName = Read-Host -Prompt "vCenter Server or ESXi Host Name"</a:t>
            </a:r>
          </a:p>
          <a:p>
            <a:endParaRPr lang="en-US" sz="2000" dirty="0"/>
          </a:p>
          <a:p>
            <a:r>
              <a:rPr lang="en-US" sz="2000" dirty="0"/>
              <a:t>$VeeamProxyCreds = Get-Credential -Message "Veeam Proxy Credentials"</a:t>
            </a:r>
          </a:p>
          <a:p>
            <a:endParaRPr lang="en-US" sz="2000" dirty="0"/>
          </a:p>
          <a:p>
            <a:r>
              <a:rPr lang="en-US" sz="2000" dirty="0"/>
              <a:t>$VeeamvCenterCreds = Get-Credential -Message "Veeam vCenter Credentials"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0950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Basic deployment – Connect / creds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#Veeam VBR Setup:</a:t>
            </a:r>
          </a:p>
          <a:p>
            <a:r>
              <a:rPr lang="en-US" sz="2000" dirty="0"/>
              <a:t>Add-PSSnapIn -Name VeeamPSSnapIn</a:t>
            </a:r>
          </a:p>
          <a:p>
            <a:endParaRPr lang="en-US" sz="2000" dirty="0"/>
          </a:p>
          <a:p>
            <a:r>
              <a:rPr lang="en-US" sz="2000" dirty="0"/>
              <a:t>Connect-VBRServer -Server $VeeamVBRServerName</a:t>
            </a:r>
          </a:p>
          <a:p>
            <a:endParaRPr lang="en-US" sz="2000" dirty="0"/>
          </a:p>
          <a:p>
            <a:r>
              <a:rPr lang="en-US" sz="2000" dirty="0"/>
              <a:t>$VBRProxyCred = Add-VBRCredentials -Credential $</a:t>
            </a:r>
            <a:r>
              <a:rPr lang="en-US" sz="2000" dirty="0" err="1"/>
              <a:t>VeeamProxyCreds</a:t>
            </a:r>
            <a:r>
              <a:rPr lang="en-US" sz="2000" dirty="0"/>
              <a:t>      -Description "Veeam Proxy Credentials"</a:t>
            </a:r>
          </a:p>
          <a:p>
            <a:endParaRPr lang="en-US" sz="2000" dirty="0"/>
          </a:p>
          <a:p>
            <a:r>
              <a:rPr lang="en-US" sz="2000" dirty="0"/>
              <a:t>$VBRVirtualCred = Add-VBRCredentials -Credential $</a:t>
            </a:r>
            <a:r>
              <a:rPr lang="en-US" sz="2000" dirty="0" err="1"/>
              <a:t>VeeamvCenterCreds</a:t>
            </a:r>
            <a:r>
              <a:rPr lang="en-US" sz="2000" dirty="0"/>
              <a:t>   -Description "Veeam vCenter Credentials"</a:t>
            </a:r>
          </a:p>
          <a:p>
            <a:endParaRPr lang="en-US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1618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deployment – Servers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#Veeam Managed Server Setup:</a:t>
            </a:r>
          </a:p>
          <a:p>
            <a:endParaRPr lang="en-US" sz="2000" dirty="0"/>
          </a:p>
          <a:p>
            <a:r>
              <a:rPr lang="en-US" sz="2000" dirty="0"/>
              <a:t>$VeeamVirtualServer = Add-VBRvCenter -Name $VeeamVirtualServerName -Description "vCenter Server" -Credentials $VBRVirtualCred</a:t>
            </a:r>
          </a:p>
          <a:p>
            <a:endParaRPr lang="en-US" sz="2000" dirty="0"/>
          </a:p>
          <a:p>
            <a:r>
              <a:rPr lang="en-US" sz="2000" dirty="0"/>
              <a:t>$VeeamWinServer = Add-VBRWinServer -Name $VeeamProxyServerName -Description "Veeam Proxy #1" -Credentials $VBRProxyCred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7267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Basic deployment – Big finish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#Veeam Proxy &amp; Repository Setup</a:t>
            </a:r>
          </a:p>
          <a:p>
            <a:r>
              <a:rPr lang="en-US" sz="2000" dirty="0"/>
              <a:t>$VeeamProxy = Add-VBRViProxy -Server $VeeamWinServer -Description </a:t>
            </a:r>
            <a:br>
              <a:rPr lang="en-US" sz="2000" dirty="0"/>
            </a:br>
            <a:r>
              <a:rPr lang="en-US" sz="2000" dirty="0"/>
              <a:t>"Veeam Proxy #1”</a:t>
            </a:r>
          </a:p>
          <a:p>
            <a:endParaRPr lang="en-US" sz="2000" dirty="0"/>
          </a:p>
          <a:p>
            <a:r>
              <a:rPr lang="en-US" sz="2000" dirty="0"/>
              <a:t>$VeeamRepository = Add-VBRBackupRepository -Name $($VeeamProxyServerName + "_Repository") -Description "Veeam Repository #1" -Server $VeeamWinServer -Folder "D:\Backups" -Type WinLocal</a:t>
            </a:r>
          </a:p>
          <a:p>
            <a:endParaRPr lang="en-US" sz="2000" dirty="0"/>
          </a:p>
          <a:p>
            <a:r>
              <a:rPr lang="en-US" sz="2000" b="1" dirty="0"/>
              <a:t>True, this is a VERY basic Veeam infrastructure relying on some </a:t>
            </a:r>
            <a:br>
              <a:rPr lang="en-US" sz="2000" b="1" dirty="0"/>
            </a:br>
            <a:r>
              <a:rPr lang="en-US" sz="2000" b="1" dirty="0"/>
              <a:t>default parameters.</a:t>
            </a:r>
          </a:p>
        </p:txBody>
      </p:sp>
    </p:spTree>
    <p:extLst>
      <p:ext uri="{BB962C8B-B14F-4D97-AF65-F5344CB8AC3E}">
        <p14:creationId xmlns:p14="http://schemas.microsoft.com/office/powerpoint/2010/main" val="8017471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TinyTake29-04-2018-10-28-18">
            <a:hlinkClick r:id="" action="ppaction://media"/>
            <a:extLst>
              <a:ext uri="{FF2B5EF4-FFF2-40B4-BE49-F238E27FC236}">
                <a16:creationId xmlns:a16="http://schemas.microsoft.com/office/drawing/2014/main" id="{4672AF06-6A88-4431-985F-2D639938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4000" cy="49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1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OK, so now what?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Now that Veeam is configured, you need a job to perform actual backup functions.</a:t>
            </a:r>
          </a:p>
          <a:p>
            <a:r>
              <a:rPr lang="en-US" sz="2000" dirty="0"/>
              <a:t>Creating jobs targeting objects are just as easy:</a:t>
            </a:r>
          </a:p>
          <a:p>
            <a:pPr marL="269875" indent="-182563">
              <a:buFont typeface="Arial" panose="020B0604020202020204" pitchFamily="34" charset="0"/>
              <a:buChar char="•"/>
            </a:pPr>
            <a:r>
              <a:rPr lang="en-US" sz="2000" dirty="0"/>
              <a:t>Hosts / clusters / VMs / templates / datastores / res. pools / tags (VMware)</a:t>
            </a:r>
          </a:p>
          <a:p>
            <a:pPr marL="269875" indent="-182563">
              <a:buFont typeface="Arial" panose="020B0604020202020204" pitchFamily="34" charset="0"/>
              <a:buChar char="•"/>
            </a:pPr>
            <a:r>
              <a:rPr lang="en-US" sz="2000" dirty="0"/>
              <a:t>Hosts / VMs / volumes (Hyper-V) </a:t>
            </a:r>
          </a:p>
          <a:p>
            <a:endParaRPr lang="en-US" sz="2000" i="1" dirty="0"/>
          </a:p>
          <a:p>
            <a:r>
              <a:rPr lang="en-US" sz="2000" i="1" dirty="0"/>
              <a:t>Pro tip: Leverage vSphere Tagging to drive selection for items to be automatically picked up into existing jobs and schedules — make your backups / backup copies run as a subscription model!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3943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Automated job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Create a simple Veeam job to target a VMware Tag:</a:t>
            </a:r>
          </a:p>
          <a:p>
            <a:endParaRPr lang="en-US" sz="2000" dirty="0"/>
          </a:p>
          <a:p>
            <a:r>
              <a:rPr lang="en-US" sz="1800" dirty="0"/>
              <a:t>#Veeam User Input for VMware Tag</a:t>
            </a:r>
          </a:p>
          <a:p>
            <a:r>
              <a:rPr lang="en-US" sz="1800" dirty="0"/>
              <a:t>$VMwareTag = Read-Host -Prompt "VMware tag to be targeted for backup job"</a:t>
            </a:r>
          </a:p>
          <a:p>
            <a:r>
              <a:rPr lang="en-US" sz="1800" dirty="0"/>
              <a:t> </a:t>
            </a:r>
          </a:p>
          <a:p>
            <a:r>
              <a:rPr lang="en-US" sz="1800" dirty="0"/>
              <a:t>#Veeam Backup Job Setup</a:t>
            </a:r>
          </a:p>
          <a:p>
            <a:r>
              <a:rPr lang="en-US" sz="1800" dirty="0"/>
              <a:t>$VeeamTag = Find-VBRViEntity -Name $VMwareTag -Tags -Server $VeeamVirtualServer </a:t>
            </a:r>
          </a:p>
          <a:p>
            <a:endParaRPr lang="en-US" sz="1800" dirty="0"/>
          </a:p>
          <a:p>
            <a:r>
              <a:rPr lang="en-US" sz="1800" dirty="0"/>
              <a:t>$VeeamBackupJob = Add-VBRViBackupJob -Name 'Demo Backup Job' -Description 'Demo backup job created via script' -BackupRepository $VeeamRepository -Entity $VeeamTag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406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What can automation do for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Veeam can be fully automated to deploy, manage and report on all of your backup / backup copy / file copy / VM copy and replication jobs FOR FREE!! **</a:t>
            </a:r>
          </a:p>
          <a:p>
            <a:endParaRPr lang="en-US" sz="2000" dirty="0"/>
          </a:p>
          <a:p>
            <a:r>
              <a:rPr lang="en-US" sz="2000" dirty="0"/>
              <a:t>“Working with Veeam PowerShell cmdlets and scripts in many respects depends on your imagination, skills and expertise in Windows PowerShell.”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**(Caveats on some new features)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70397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TinyTake29-04-2018-10-39-18">
            <a:hlinkClick r:id="" action="ppaction://media"/>
            <a:extLst>
              <a:ext uri="{FF2B5EF4-FFF2-40B4-BE49-F238E27FC236}">
                <a16:creationId xmlns:a16="http://schemas.microsoft.com/office/drawing/2014/main" id="{74EC91F3-5660-421F-8DA8-9C5E165ED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4000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I don't want to run that manually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Simple job scheduling examples:</a:t>
            </a:r>
          </a:p>
          <a:p>
            <a:endParaRPr lang="en-US" dirty="0"/>
          </a:p>
          <a:p>
            <a:r>
              <a:rPr lang="en-US" sz="2000" dirty="0"/>
              <a:t>Set-VBRJobSchedule -Job $VeeamBackupJob -Daily -At "20:00" -</a:t>
            </a:r>
            <a:r>
              <a:rPr lang="en-US" sz="2000" dirty="0" err="1"/>
              <a:t>DailyKind</a:t>
            </a:r>
            <a:r>
              <a:rPr lang="en-US" sz="2000" dirty="0"/>
              <a:t> Everyday</a:t>
            </a:r>
          </a:p>
          <a:p>
            <a:endParaRPr lang="en-US" sz="2000" dirty="0"/>
          </a:p>
          <a:p>
            <a:r>
              <a:rPr lang="en-US" sz="2000" dirty="0"/>
              <a:t>Set-</a:t>
            </a:r>
            <a:r>
              <a:rPr lang="en-US" sz="2000" dirty="0" err="1"/>
              <a:t>VBRJobSchedule</a:t>
            </a:r>
            <a:r>
              <a:rPr lang="en-US" sz="2000" dirty="0"/>
              <a:t> -Job $</a:t>
            </a:r>
            <a:r>
              <a:rPr lang="en-US" sz="2000" dirty="0" err="1"/>
              <a:t>VeeamBackupJob</a:t>
            </a:r>
            <a:r>
              <a:rPr lang="en-US" sz="2000" dirty="0"/>
              <a:t> -Monthly -At "21:00" -</a:t>
            </a:r>
            <a:r>
              <a:rPr lang="en-US" sz="2000" dirty="0" err="1"/>
              <a:t>NumberInMonth</a:t>
            </a:r>
            <a:r>
              <a:rPr lang="en-US" sz="2000" dirty="0"/>
              <a:t> Last -Days Friday</a:t>
            </a:r>
          </a:p>
          <a:p>
            <a:endParaRPr lang="en-US" sz="2000" dirty="0"/>
          </a:p>
          <a:p>
            <a:r>
              <a:rPr lang="en-US" sz="2000" dirty="0"/>
              <a:t>Set-VBRJobSchedule -Job $VeeamBackupJob -Periodically -FullPeriod 4 -PeriodicallyKind Hours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9592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3" name="TinyTake29-04-2018-11-00-03">
            <a:hlinkClick r:id="" action="ppaction://media"/>
            <a:extLst>
              <a:ext uri="{FF2B5EF4-FFF2-40B4-BE49-F238E27FC236}">
                <a16:creationId xmlns:a16="http://schemas.microsoft.com/office/drawing/2014/main" id="{BAC5E1F0-7B52-43F4-83F1-48110076B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5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84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02B997-F2DD-4F67-BF6A-B72597B6996A}"/>
              </a:ext>
            </a:extLst>
          </p:cNvPr>
          <p:cNvSpPr/>
          <p:nvPr/>
        </p:nvSpPr>
        <p:spPr bwMode="auto">
          <a:xfrm>
            <a:off x="1676400" y="1356360"/>
            <a:ext cx="5951220" cy="2872740"/>
          </a:xfrm>
          <a:prstGeom prst="roundRect">
            <a:avLst>
              <a:gd name="adj" fmla="val 3670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D0AF75-B1B0-4A4A-8714-7DD35733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>
                <a:ea typeface="Tahoma"/>
                <a:cs typeface="Tahoma"/>
              </a:rPr>
              <a:t>Veeam Tech Support can help!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E956C1-888B-49E2-BF8C-613DA78EDC42}"/>
              </a:ext>
            </a:extLst>
          </p:cNvPr>
          <p:cNvGrpSpPr/>
          <p:nvPr/>
        </p:nvGrpSpPr>
        <p:grpSpPr>
          <a:xfrm>
            <a:off x="2336659" y="2063750"/>
            <a:ext cx="4630702" cy="1457960"/>
            <a:chOff x="2298700" y="1986280"/>
            <a:chExt cx="4630702" cy="1457960"/>
          </a:xfrm>
        </p:grpSpPr>
        <p:pic>
          <p:nvPicPr>
            <p:cNvPr id="7" name="Picture 7" descr="A person sitting at a desk looking at a computer&#10;&#10;Description generated with very high confidence">
              <a:extLst>
                <a:ext uri="{FF2B5EF4-FFF2-40B4-BE49-F238E27FC236}">
                  <a16:creationId xmlns:a16="http://schemas.microsoft.com/office/drawing/2014/main" id="{AE1C8CB2-0602-4F3F-9AF7-114D4A084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1986280"/>
              <a:ext cx="1457960" cy="1457960"/>
            </a:xfrm>
            <a:prstGeom prst="roundRect">
              <a:avLst>
                <a:gd name="adj" fmla="val 3066"/>
              </a:avLst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DFC446-0B19-4E76-B630-DDFE58213A88}"/>
                </a:ext>
              </a:extLst>
            </p:cNvPr>
            <p:cNvSpPr/>
            <p:nvPr/>
          </p:nvSpPr>
          <p:spPr>
            <a:xfrm>
              <a:off x="3945315" y="2299762"/>
              <a:ext cx="29840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Tahoma"/>
                  <a:cs typeface="Tahoma"/>
                </a:rPr>
                <a:t>Matt Fonner</a:t>
              </a:r>
            </a:p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Tahoma"/>
                  <a:cs typeface="Tahoma"/>
                </a:rPr>
                <a:t>from Veeam Support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3569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09EEB-4AB1-45CF-A4CA-BA284A31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>
                <a:ea typeface="Tahoma"/>
                <a:cs typeface="Tahoma"/>
              </a:rPr>
              <a:t>What to expect</a:t>
            </a: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4278-F765-4C21-8DF0-587F4ADA6D96}"/>
              </a:ext>
            </a:extLst>
          </p:cNvPr>
          <p:cNvGrpSpPr/>
          <p:nvPr/>
        </p:nvGrpSpPr>
        <p:grpSpPr>
          <a:xfrm>
            <a:off x="389436" y="1599601"/>
            <a:ext cx="8363938" cy="2324699"/>
            <a:chOff x="389436" y="1308100"/>
            <a:chExt cx="9779000" cy="226487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E9FBFEE-6532-4952-9BE9-8099414C87FD}"/>
                </a:ext>
              </a:extLst>
            </p:cNvPr>
            <p:cNvSpPr/>
            <p:nvPr/>
          </p:nvSpPr>
          <p:spPr bwMode="auto">
            <a:xfrm>
              <a:off x="389436" y="1308100"/>
              <a:ext cx="3149600" cy="2264872"/>
            </a:xfrm>
            <a:prstGeom prst="roundRect">
              <a:avLst>
                <a:gd name="adj" fmla="val 4973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648000" rIns="7200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How does Veeam support automation and scripting with PowerShell?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43C54DF-29B6-486B-BA60-32C6BC81E384}"/>
                </a:ext>
              </a:extLst>
            </p:cNvPr>
            <p:cNvSpPr/>
            <p:nvPr/>
          </p:nvSpPr>
          <p:spPr bwMode="auto">
            <a:xfrm>
              <a:off x="3704136" y="1308100"/>
              <a:ext cx="3149600" cy="2264872"/>
            </a:xfrm>
            <a:prstGeom prst="roundRect">
              <a:avLst>
                <a:gd name="adj" fmla="val 4973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800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>
                      <a:lumMod val="65000"/>
                      <a:lumOff val="35000"/>
                    </a:srgbClr>
                  </a:solidFill>
                  <a:ea typeface="Segoe UI" pitchFamily="34" charset="0"/>
                  <a:cs typeface="Segoe UI" pitchFamily="34" charset="0"/>
                </a:rPr>
                <a:t>What are good resources to test and learn about Veeam PowerShell?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F7A3BAC-90E2-48EB-A318-2EF36D49A381}"/>
                </a:ext>
              </a:extLst>
            </p:cNvPr>
            <p:cNvSpPr/>
            <p:nvPr/>
          </p:nvSpPr>
          <p:spPr bwMode="auto">
            <a:xfrm>
              <a:off x="7018836" y="1308100"/>
              <a:ext cx="3149600" cy="2264872"/>
            </a:xfrm>
            <a:prstGeom prst="roundRect">
              <a:avLst>
                <a:gd name="adj" fmla="val 4973"/>
              </a:avLst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64800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>
                      <a:lumMod val="65000"/>
                      <a:lumOff val="35000"/>
                    </a:srgbClr>
                  </a:solidFill>
                  <a:ea typeface="Segoe UI" pitchFamily="34" charset="0"/>
                  <a:cs typeface="Segoe UI" pitchFamily="34" charset="0"/>
                </a:rPr>
                <a:t>What are some areas to check if a script is not working?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90D700-90F4-4638-82B6-99525D16DF1D}"/>
              </a:ext>
            </a:extLst>
          </p:cNvPr>
          <p:cNvSpPr/>
          <p:nvPr/>
        </p:nvSpPr>
        <p:spPr bwMode="auto">
          <a:xfrm>
            <a:off x="1507036" y="1382584"/>
            <a:ext cx="457200" cy="45720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A453F5-1F89-4A47-B126-2B51408D3731}"/>
              </a:ext>
            </a:extLst>
          </p:cNvPr>
          <p:cNvSpPr/>
          <p:nvPr/>
        </p:nvSpPr>
        <p:spPr bwMode="auto">
          <a:xfrm>
            <a:off x="4415872" y="1382584"/>
            <a:ext cx="457200" cy="45720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4FD959-4A5B-4CA6-9B45-1B1243DBAD62}"/>
              </a:ext>
            </a:extLst>
          </p:cNvPr>
          <p:cNvSpPr/>
          <p:nvPr/>
        </p:nvSpPr>
        <p:spPr bwMode="auto">
          <a:xfrm>
            <a:off x="7177854" y="1382584"/>
            <a:ext cx="457200" cy="45720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29177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What options do I have? </a:t>
            </a:r>
          </a:p>
        </p:txBody>
      </p:sp>
    </p:spTree>
    <p:extLst>
      <p:ext uri="{BB962C8B-B14F-4D97-AF65-F5344CB8AC3E}">
        <p14:creationId xmlns:p14="http://schemas.microsoft.com/office/powerpoint/2010/main" val="25106430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You’ve always got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$VeeamBackupJobOptions = New-VBRJobOptions –ForBackupJob</a:t>
            </a:r>
          </a:p>
          <a:p>
            <a:endParaRPr lang="en-US" sz="1800" dirty="0"/>
          </a:p>
          <a:p>
            <a:r>
              <a:rPr lang="en-US" sz="1800" dirty="0"/>
              <a:t>$VeeamBackupJobOptions | Get-Member -MemberType Property | Sort-Object Name</a:t>
            </a:r>
          </a:p>
          <a:p>
            <a:endParaRPr lang="en-US" sz="1800" dirty="0"/>
          </a:p>
          <a:p>
            <a:r>
              <a:rPr lang="en-US" sz="1800" dirty="0"/>
              <a:t>$VeeamBackupJobOptions includes the following properties:</a:t>
            </a:r>
          </a:p>
          <a:p>
            <a:r>
              <a:rPr lang="en-US" sz="1800" dirty="0"/>
              <a:t> </a:t>
            </a:r>
          </a:p>
          <a:p>
            <a:r>
              <a:rPr lang="en-US" sz="1800" b="1" dirty="0"/>
              <a:t>Options</a:t>
            </a:r>
            <a:r>
              <a:rPr lang="en-US" sz="1800" dirty="0"/>
              <a:t>: This top-level property contains a root node, which will display all job options.</a:t>
            </a:r>
          </a:p>
          <a:p>
            <a:r>
              <a:rPr lang="en-US" sz="1800" i="1" dirty="0"/>
              <a:t>At a quick view, this property gives: manual / scheduled runs, backup chain mode, compression / deduplication, email notifications, retention, SAN snapshots / failback, VM deletion, VMware tools quiescence / CBT, etc.).</a:t>
            </a: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16596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TinyTake29-04-2018-11-08-10">
            <a:hlinkClick r:id="" action="ppaction://media"/>
            <a:extLst>
              <a:ext uri="{FF2B5EF4-FFF2-40B4-BE49-F238E27FC236}">
                <a16:creationId xmlns:a16="http://schemas.microsoft.com/office/drawing/2014/main" id="{2FEF5C10-A8BF-4F3C-9B11-D883DB715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06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Backup job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The other job options and a few samples of the most important properties contained within are:</a:t>
            </a:r>
          </a:p>
          <a:p>
            <a:endParaRPr lang="en-US" sz="2000" dirty="0"/>
          </a:p>
          <a:p>
            <a:r>
              <a:rPr lang="en-US" sz="1800" b="1" dirty="0"/>
              <a:t>BackupStorageOptions</a:t>
            </a:r>
            <a:r>
              <a:rPr lang="en-US" sz="1800" dirty="0"/>
              <a:t>: Number of restore points, retention period for deleted VMs, compression / deduplication, enabling and scheduling of integrity checks, backup encryption</a:t>
            </a:r>
          </a:p>
          <a:p>
            <a:r>
              <a:rPr lang="en-US" sz="1800" b="1" dirty="0"/>
              <a:t>BackupTargetOptions</a:t>
            </a:r>
            <a:r>
              <a:rPr lang="en-US" sz="1800" dirty="0"/>
              <a:t>: Backup chain mode, active full enabling and scheduling, synthetic full enabling and scheduling</a:t>
            </a:r>
          </a:p>
          <a:p>
            <a:r>
              <a:rPr lang="en-US" sz="1800" b="1" dirty="0"/>
              <a:t>FailoverPlanOptions</a:t>
            </a:r>
            <a:r>
              <a:rPr lang="en-US" sz="1800" dirty="0"/>
              <a:t>: Scripts for pre- and post-failover plan enabled / disabled, script paths</a:t>
            </a:r>
          </a:p>
          <a:p>
            <a:r>
              <a:rPr lang="en-US" sz="1800" b="1" dirty="0"/>
              <a:t>JobOptions</a:t>
            </a:r>
            <a:r>
              <a:rPr lang="en-US" sz="1800" dirty="0"/>
              <a:t>: Automatic proxy selection, manual / scheduled runs, WAN accelerator enabling, backup window / termination, backup throttling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7818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Backup job options continued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JobScriptCommand</a:t>
            </a:r>
            <a:r>
              <a:rPr lang="en-US" sz="1800" dirty="0"/>
              <a:t>: Scripts for pre- and post-job enabled / disabled, script paths, frequency to run scripts</a:t>
            </a:r>
          </a:p>
          <a:p>
            <a:r>
              <a:rPr lang="en-US" sz="1800" b="1" dirty="0"/>
              <a:t>NotificationOptions</a:t>
            </a:r>
            <a:r>
              <a:rPr lang="en-US" sz="1800" dirty="0"/>
              <a:t>: SNMP notification enabling / disabling, email notification enabling / disabling, email settings for success / warning / error, suppress email until last retry, VM attribute to update upon success</a:t>
            </a:r>
          </a:p>
          <a:p>
            <a:r>
              <a:rPr lang="en-US" sz="1800" b="1" dirty="0"/>
              <a:t>SanIntegrationOptions</a:t>
            </a:r>
            <a:r>
              <a:rPr lang="en-US" sz="1800" dirty="0"/>
              <a:t>: SAN snapshots enabling / disabling, VMs to back up per SAN snapshot, failback to VM snapshot, Hewlett Packard Enterprise / Nimble-specific SAN integration settings</a:t>
            </a:r>
          </a:p>
          <a:p>
            <a:r>
              <a:rPr lang="en-US" sz="1800" b="1" dirty="0"/>
              <a:t>SqlLogBackupOptions</a:t>
            </a:r>
            <a:r>
              <a:rPr lang="en-US" sz="1800" dirty="0"/>
              <a:t>: SQL transaction backups enabling / disabling, log backup interval, log retention interval</a:t>
            </a:r>
          </a:p>
          <a:p>
            <a:r>
              <a:rPr lang="en-US" sz="1800" b="1" dirty="0"/>
              <a:t>ViSourceOptions</a:t>
            </a:r>
            <a:r>
              <a:rPr lang="en-US" sz="1800" dirty="0"/>
              <a:t>: Encrypt LAN traffic, failover to NBD, CBT enabling / disabling, VMware tools quiescence enabling / disabling, VM template backup enabling / disabling, exclusion of swapfile / dirty blocks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01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Is backup automation for you?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Should your backups be manual or automated? How about the testing </a:t>
            </a:r>
            <a:br>
              <a:rPr lang="en-US" sz="2000" dirty="0"/>
            </a:br>
            <a:r>
              <a:rPr lang="en-US" sz="2000" dirty="0"/>
              <a:t>of your backups — manual or automated?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are your backups being created currently? Is this sufficient </a:t>
            </a:r>
            <a:br>
              <a:rPr lang="en-US" sz="2000" dirty="0"/>
            </a:br>
            <a:r>
              <a:rPr lang="en-US" sz="2000" dirty="0"/>
              <a:t>for your needs?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are your backups being tested currently? Is this sufficient </a:t>
            </a:r>
            <a:br>
              <a:rPr lang="en-US" sz="2000" dirty="0"/>
            </a:br>
            <a:r>
              <a:rPr lang="en-US" sz="2000" dirty="0"/>
              <a:t>for your needs?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96827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Other options to be aware of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GenerationPolicy</a:t>
            </a:r>
            <a:r>
              <a:rPr lang="en-US" sz="1800" dirty="0"/>
              <a:t>: (Backup copy jobs settings) Enabling and retention period for deleted VMs, backup copy interval (</a:t>
            </a:r>
            <a:r>
              <a:rPr lang="en-US" sz="1800" u="sng" dirty="0"/>
              <a:t>RPO</a:t>
            </a:r>
            <a:r>
              <a:rPr lang="en-US" sz="1800" b="1" u="sng" dirty="0"/>
              <a:t> </a:t>
            </a:r>
            <a:r>
              <a:rPr lang="en-US" sz="1800" u="sng" dirty="0"/>
              <a:t>definition</a:t>
            </a:r>
            <a:r>
              <a:rPr lang="en-US" sz="1800" dirty="0"/>
              <a:t>), sync interval start time, GFS retention settings</a:t>
            </a:r>
          </a:p>
          <a:p>
            <a:endParaRPr lang="en-US" sz="1800" b="1" dirty="0"/>
          </a:p>
          <a:p>
            <a:r>
              <a:rPr lang="en-US" sz="1800" b="1" dirty="0"/>
              <a:t>EpPolicyOptions</a:t>
            </a:r>
            <a:r>
              <a:rPr lang="en-US" sz="1800" dirty="0"/>
              <a:t>: (Backup agent settings) Authentication mode, agent / server controlled, backup system state / user folders / specific paths, include file system items, include / exclude masks, retention, backup target</a:t>
            </a:r>
          </a:p>
          <a:p>
            <a:endParaRPr lang="en-US" sz="1800" dirty="0"/>
          </a:p>
          <a:p>
            <a:r>
              <a:rPr lang="en-US" sz="1800" b="1" dirty="0"/>
              <a:t>CloudReplicaTargetOptions</a:t>
            </a:r>
            <a:r>
              <a:rPr lang="en-US" sz="1800" dirty="0"/>
              <a:t>: Veeam Cloud Connect host and storage </a:t>
            </a:r>
          </a:p>
          <a:p>
            <a:endParaRPr lang="en-US" sz="1800" dirty="0"/>
          </a:p>
          <a:p>
            <a:r>
              <a:rPr lang="en-US" sz="1800" b="1" dirty="0"/>
              <a:t>ViCloudReplicaTargetOptions</a:t>
            </a:r>
            <a:r>
              <a:rPr lang="en-US" sz="1800" dirty="0"/>
              <a:t>: Veeam Cloud Connect replica enabling / disabling, Veeam Cloud Connect replica host and storage</a:t>
            </a:r>
          </a:p>
          <a:p>
            <a:endParaRPr lang="en-US" sz="18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6626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Replica &amp; Hyper-V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/>
              <a:t>ReplicaSourceOptions</a:t>
            </a:r>
            <a:r>
              <a:rPr lang="en-US" sz="1800" dirty="0"/>
              <a:t>: Option to replicate from backups</a:t>
            </a:r>
          </a:p>
          <a:p>
            <a:r>
              <a:rPr lang="en-US" sz="1800" b="1" dirty="0"/>
              <a:t>ReIPRulesOptions</a:t>
            </a:r>
            <a:r>
              <a:rPr lang="en-US" sz="1800" dirty="0"/>
              <a:t>: Rules for re-IP of replica VMs</a:t>
            </a:r>
          </a:p>
          <a:p>
            <a:r>
              <a:rPr lang="en-US" sz="1800" b="1" dirty="0"/>
              <a:t>ViReplicaTargetOptions</a:t>
            </a:r>
            <a:r>
              <a:rPr lang="en-US" sz="1800" dirty="0"/>
              <a:t>: (VMware) Replica name suffix / prefixes, replica target folder / resource pool / datastore, re-IP enabling / disabling, VM seeding options</a:t>
            </a:r>
          </a:p>
          <a:p>
            <a:r>
              <a:rPr lang="en-US" sz="1800" b="1" dirty="0"/>
              <a:t>ViNetworkMappingOptions</a:t>
            </a:r>
            <a:r>
              <a:rPr lang="en-US" sz="1800" dirty="0"/>
              <a:t>: VMware replica job network mappings</a:t>
            </a:r>
          </a:p>
          <a:p>
            <a:endParaRPr lang="en-US" sz="1800" b="1" dirty="0"/>
          </a:p>
          <a:p>
            <a:r>
              <a:rPr lang="en-US" sz="1800" b="1" dirty="0"/>
              <a:t>HvSourceOptions</a:t>
            </a:r>
            <a:r>
              <a:rPr lang="en-US" sz="1800" dirty="0"/>
              <a:t>: CBT enabled / disabled, Hyper-V quiescence, crash consistency, off-host backup, exclude swap files / dirty blocks</a:t>
            </a:r>
          </a:p>
          <a:p>
            <a:r>
              <a:rPr lang="en-US" sz="1800" b="1" dirty="0"/>
              <a:t>HvReplicaTargetOptions</a:t>
            </a:r>
            <a:r>
              <a:rPr lang="en-US" sz="1800" dirty="0"/>
              <a:t>: (Hyper-V replicas) Seeding settings, target folder, re-IP on replica, use network mapping options, VM mapping options</a:t>
            </a:r>
          </a:p>
          <a:p>
            <a:r>
              <a:rPr lang="en-US" sz="1800" b="1" dirty="0"/>
              <a:t>HvNetworkMappingOptions</a:t>
            </a:r>
            <a:r>
              <a:rPr lang="en-US" sz="1800" dirty="0"/>
              <a:t>: Networking mappings for Hyper-V host</a:t>
            </a:r>
          </a:p>
          <a:p>
            <a:endParaRPr lang="en-US" sz="1800" b="1" dirty="0"/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52157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Moving past the basics</a:t>
            </a:r>
          </a:p>
        </p:txBody>
      </p:sp>
    </p:spTree>
    <p:extLst>
      <p:ext uri="{BB962C8B-B14F-4D97-AF65-F5344CB8AC3E}">
        <p14:creationId xmlns:p14="http://schemas.microsoft.com/office/powerpoint/2010/main" val="12400086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Setting advanced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Method 1 – Native Veeam cmdlets:</a:t>
            </a:r>
            <a:endParaRPr lang="en-US" dirty="0"/>
          </a:p>
          <a:p>
            <a:pPr marL="265113" indent="-177800">
              <a:buFont typeface="Arial" panose="020B0604020202020204" pitchFamily="34" charset="0"/>
              <a:buChar char="•"/>
            </a:pPr>
            <a:r>
              <a:rPr lang="en-US" sz="1700" dirty="0"/>
              <a:t>Set-VBRJobAdvancedOptions</a:t>
            </a:r>
          </a:p>
          <a:p>
            <a:pPr marL="265113" lvl="2" indent="-177800">
              <a:buFont typeface="Arial" panose="020B0604020202020204" pitchFamily="34" charset="0"/>
              <a:buChar char="•"/>
            </a:pPr>
            <a:r>
              <a:rPr lang="en-US" sz="1800" dirty="0"/>
              <a:t>Set-VBRJobAdvancedBackupOptions</a:t>
            </a:r>
          </a:p>
          <a:p>
            <a:pPr marL="265113" lvl="2" indent="-177800">
              <a:buFont typeface="Arial" panose="020B0604020202020204" pitchFamily="34" charset="0"/>
              <a:buChar char="•"/>
            </a:pPr>
            <a:r>
              <a:rPr lang="en-US" sz="1800" dirty="0"/>
              <a:t>Set-VBRJobAdvancedStorageOptions</a:t>
            </a:r>
          </a:p>
          <a:p>
            <a:pPr marL="265113" lvl="3" indent="-177800">
              <a:buFont typeface="Arial" panose="020B0604020202020204" pitchFamily="34" charset="0"/>
              <a:buChar char="•"/>
            </a:pPr>
            <a:r>
              <a:rPr lang="en-US" sz="1700" dirty="0"/>
              <a:t>Set-VBRJobAdvancedViOptions</a:t>
            </a:r>
          </a:p>
          <a:p>
            <a:pPr marL="265113" lvl="1" indent="-177800"/>
            <a:r>
              <a:rPr lang="en-US" sz="1800" dirty="0"/>
              <a:t>Set-VBRJobAdvancedNotificationOptions</a:t>
            </a:r>
          </a:p>
          <a:p>
            <a:pPr lvl="1"/>
            <a:endParaRPr lang="en-US" sz="1800" dirty="0"/>
          </a:p>
          <a:p>
            <a:r>
              <a:rPr lang="en-US" sz="2000" dirty="0"/>
              <a:t>Method 2 – No parameter for Set-VBRJobAdvanced* cmdlet…</a:t>
            </a:r>
          </a:p>
          <a:p>
            <a:endParaRPr lang="en-US" sz="2000" dirty="0"/>
          </a:p>
          <a:p>
            <a:r>
              <a:rPr lang="en-US" sz="2000" dirty="0"/>
              <a:t>Time to kick it old school!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78645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Set options – Direct property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Some options cannot be set with parameters or built-in cmdlets, but Veeam still gives you a way to work.</a:t>
            </a:r>
          </a:p>
          <a:p>
            <a:endParaRPr lang="en-US" sz="2000" dirty="0"/>
          </a:p>
          <a:p>
            <a:r>
              <a:rPr lang="en-US" sz="2000" dirty="0"/>
              <a:t>Other options are noted as not possible to be enabled with Veeam PowerShell, but they’re still job options:</a:t>
            </a:r>
          </a:p>
          <a:p>
            <a:endParaRPr lang="en-US" sz="2000" dirty="0"/>
          </a:p>
          <a:p>
            <a:pPr marL="109728"/>
            <a:r>
              <a:rPr lang="en-US" sz="1800" dirty="0"/>
              <a:t>$JobOptions = $VeeamBackupJob | Get-VBRJobOptions</a:t>
            </a:r>
          </a:p>
          <a:p>
            <a:pPr marL="109728"/>
            <a:r>
              <a:rPr lang="en-US" sz="1800" dirty="0"/>
              <a:t>$JobOptions.SanIntegrationOptions.UseSanSnapshots = $false  $JobOptions.BackupStorageOptions.RetainDays = '14'  $JobOptions.BackupStorageOptions.EnableDeletedVmDataRetention = $true</a:t>
            </a:r>
          </a:p>
          <a:p>
            <a:pPr marL="109728"/>
            <a:r>
              <a:rPr lang="en-US" sz="1800" dirty="0"/>
              <a:t>Set-VBRJobOptions -Job $VeeamBackupJob -Options $JobOptions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9501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TinyTake29-04-2018-11-11-42">
            <a:hlinkClick r:id="" action="ppaction://media"/>
            <a:extLst>
              <a:ext uri="{FF2B5EF4-FFF2-40B4-BE49-F238E27FC236}">
                <a16:creationId xmlns:a16="http://schemas.microsoft.com/office/drawing/2014/main" id="{DA0DD9AE-792E-4009-8CEA-57F82644B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2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Cue the Clarkson – POWER!!!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/>
              <a:t>When you use your imagination, as prompted in the “Understanding Veeam Cmdlets” page, you can perform some widescale advanced configuration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/>
              <a:t>This makes proxy / repository maintenance easier for your other scripting and tooling</a:t>
            </a:r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sz="2000" dirty="0"/>
              <a:t>Perform functions that are feature requests — backup proxy groups: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9728"/>
            <a:r>
              <a:rPr lang="en-US" sz="1800" dirty="0"/>
              <a:t>$VeeamProxy1 = Get-VBRViProxy -Name 'proxy1'</a:t>
            </a:r>
          </a:p>
          <a:p>
            <a:pPr marL="109728"/>
            <a:r>
              <a:rPr lang="en-US" sz="1800" dirty="0"/>
              <a:t>$VeeamProxy2 = Get-VBRViProxy -Name 'proxy2'</a:t>
            </a:r>
          </a:p>
          <a:p>
            <a:pPr marL="109728"/>
            <a:r>
              <a:rPr lang="en-US" sz="1800" dirty="0"/>
              <a:t>$VeeamBackupJob | Set-VBRJobProxy -Proxy $VeeamProxy1, $VeeamProxy2</a:t>
            </a:r>
            <a:endParaRPr lang="en-US" i="1" dirty="0"/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706173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Let’s not forget the physicals/clusters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435" y="1085851"/>
            <a:ext cx="8610185" cy="3718148"/>
          </a:xfrm>
        </p:spPr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800" dirty="0"/>
              <a:t>Veeam Agents and protection groups can also be controlled in code*</a:t>
            </a:r>
          </a:p>
          <a:p>
            <a:pPr marL="449256" lvl="1" indent="-182563"/>
            <a:r>
              <a:rPr lang="en-US" sz="1200" dirty="0"/>
              <a:t>(*Protection group jobs not possible with PowerShell yet)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400" dirty="0"/>
              <a:t>$</a:t>
            </a:r>
            <a:r>
              <a:rPr lang="en-US" sz="1400" dirty="0" err="1"/>
              <a:t>VeeamDomain</a:t>
            </a:r>
            <a:r>
              <a:rPr lang="en-US" sz="1400" dirty="0"/>
              <a:t> = Get-</a:t>
            </a:r>
            <a:r>
              <a:rPr lang="en-US" sz="1400" dirty="0" err="1"/>
              <a:t>VBRADDomain</a:t>
            </a:r>
            <a:r>
              <a:rPr lang="en-US" sz="1400" dirty="0"/>
              <a:t> -</a:t>
            </a:r>
            <a:r>
              <a:rPr lang="en-US" sz="1400" dirty="0" err="1"/>
              <a:t>ServerName</a:t>
            </a:r>
            <a:r>
              <a:rPr lang="en-US" sz="1400" dirty="0"/>
              <a:t> 'dc2.veeamlab.local' -Credentials $</a:t>
            </a:r>
            <a:r>
              <a:rPr lang="en-US" sz="1400" dirty="0" err="1"/>
              <a:t>VBRProxyCred</a:t>
            </a:r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$</a:t>
            </a:r>
            <a:r>
              <a:rPr lang="en-US" sz="1400" dirty="0" err="1"/>
              <a:t>VeeamDomainComputer</a:t>
            </a:r>
            <a:r>
              <a:rPr lang="en-US" sz="1400" dirty="0"/>
              <a:t> = Find-</a:t>
            </a:r>
            <a:r>
              <a:rPr lang="en-US" sz="1400" dirty="0" err="1"/>
              <a:t>VBRADEntity</a:t>
            </a:r>
            <a:r>
              <a:rPr lang="en-US" sz="1400" dirty="0"/>
              <a:t> -Domain $</a:t>
            </a:r>
            <a:r>
              <a:rPr lang="en-US" sz="1400" dirty="0" err="1"/>
              <a:t>VeeamDomain</a:t>
            </a:r>
            <a:r>
              <a:rPr lang="en-US" sz="1400" dirty="0"/>
              <a:t> -Name '</a:t>
            </a:r>
            <a:r>
              <a:rPr lang="en-US" sz="1400" dirty="0" err="1"/>
              <a:t>dc.veeamlab.local</a:t>
            </a:r>
            <a:r>
              <a:rPr lang="en-US" sz="1400" dirty="0"/>
              <a:t>’  -</a:t>
            </a:r>
            <a:r>
              <a:rPr lang="en-US" sz="1400" dirty="0" err="1"/>
              <a:t>Recurse</a:t>
            </a:r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$</a:t>
            </a:r>
            <a:r>
              <a:rPr lang="en-US" sz="1400" dirty="0" err="1"/>
              <a:t>VeeamADScope</a:t>
            </a:r>
            <a:r>
              <a:rPr lang="en-US" sz="1400" dirty="0"/>
              <a:t> = New-</a:t>
            </a:r>
            <a:r>
              <a:rPr lang="en-US" sz="1400" dirty="0" err="1"/>
              <a:t>VBRADContainer</a:t>
            </a:r>
            <a:r>
              <a:rPr lang="en-US" sz="1400" dirty="0"/>
              <a:t> -Domain $</a:t>
            </a:r>
            <a:r>
              <a:rPr lang="en-US" sz="1400" dirty="0" err="1"/>
              <a:t>VeeamDomain</a:t>
            </a:r>
            <a:r>
              <a:rPr lang="en-US" sz="1400" dirty="0"/>
              <a:t> -Entity $</a:t>
            </a:r>
            <a:r>
              <a:rPr lang="en-US" sz="1400" dirty="0" err="1"/>
              <a:t>VeeamDomainComputer</a:t>
            </a:r>
            <a:r>
              <a:rPr lang="en-US" sz="1400" dirty="0"/>
              <a:t> -</a:t>
            </a:r>
            <a:r>
              <a:rPr lang="en-US" sz="1400" dirty="0" err="1"/>
              <a:t>MasterCredentials</a:t>
            </a:r>
            <a:r>
              <a:rPr lang="en-US" sz="1400" dirty="0"/>
              <a:t> $</a:t>
            </a:r>
            <a:r>
              <a:rPr lang="en-US" sz="1400" dirty="0" err="1"/>
              <a:t>VBRProxyCred</a:t>
            </a:r>
            <a:r>
              <a:rPr lang="en-US" sz="1400" dirty="0"/>
              <a:t> -</a:t>
            </a:r>
            <a:r>
              <a:rPr lang="en-US" sz="1400" dirty="0" err="1"/>
              <a:t>ExcludeVMs</a:t>
            </a:r>
            <a:r>
              <a:rPr lang="en-US" sz="1400" dirty="0"/>
              <a:t>:$false -</a:t>
            </a:r>
            <a:r>
              <a:rPr lang="en-US" sz="1400" dirty="0" err="1"/>
              <a:t>ExcludeComputers</a:t>
            </a:r>
            <a:r>
              <a:rPr lang="en-US" sz="1400" dirty="0"/>
              <a:t>:$false</a:t>
            </a:r>
          </a:p>
          <a:p>
            <a:br>
              <a:rPr lang="en-US" sz="1400" dirty="0"/>
            </a:br>
            <a:r>
              <a:rPr lang="en-US" sz="1400" dirty="0"/>
              <a:t>$</a:t>
            </a:r>
            <a:r>
              <a:rPr lang="en-US" sz="1400" dirty="0" err="1"/>
              <a:t>VeeamProtectionGroup</a:t>
            </a:r>
            <a:r>
              <a:rPr lang="en-US" sz="1400" dirty="0"/>
              <a:t> = Add-</a:t>
            </a:r>
            <a:r>
              <a:rPr lang="en-US" sz="1400" dirty="0" err="1"/>
              <a:t>VBRProtectionGroup</a:t>
            </a:r>
            <a:r>
              <a:rPr lang="en-US" sz="1400" dirty="0"/>
              <a:t> -Name "AD Backup" -Description "Physical Server Agent" -Container $</a:t>
            </a:r>
            <a:r>
              <a:rPr lang="en-US" sz="1400" dirty="0" err="1"/>
              <a:t>VeeamADScope</a:t>
            </a:r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Enable-</a:t>
            </a:r>
            <a:r>
              <a:rPr lang="en-US" sz="1400" dirty="0" err="1"/>
              <a:t>VBRProtectionGroup</a:t>
            </a:r>
            <a:r>
              <a:rPr lang="en-US" sz="1400" dirty="0"/>
              <a:t> -</a:t>
            </a:r>
            <a:r>
              <a:rPr lang="en-US" sz="1400" dirty="0" err="1"/>
              <a:t>ProtectionGroup</a:t>
            </a:r>
            <a:r>
              <a:rPr lang="en-US" sz="1400" dirty="0"/>
              <a:t> $</a:t>
            </a:r>
            <a:r>
              <a:rPr lang="en-US" sz="1400" dirty="0" err="1"/>
              <a:t>VeeamProtectionGroup</a:t>
            </a:r>
            <a:endParaRPr lang="en-US" sz="1400" dirty="0"/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255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5" name="TinyTake29-04-2018-11-30-35">
            <a:hlinkClick r:id="" action="ppaction://media"/>
            <a:extLst>
              <a:ext uri="{FF2B5EF4-FFF2-40B4-BE49-F238E27FC236}">
                <a16:creationId xmlns:a16="http://schemas.microsoft.com/office/drawing/2014/main" id="{000B3A2B-31DF-42B5-8CBE-A8429F018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7175"/>
            <a:ext cx="9144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1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PowerShell types: </a:t>
            </a:r>
            <a:r>
              <a:rPr lang="en-US" sz="1800" dirty="0">
                <a:hlinkClick r:id="rId2"/>
              </a:rPr>
              <a:t>https://helpcenter.veeam.com/docs/backup/powershell/veeam_powershell_types.html?ver=95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PowerShell enumerations:</a:t>
            </a:r>
          </a:p>
          <a:p>
            <a:r>
              <a:rPr lang="en-US" sz="1800" dirty="0">
                <a:hlinkClick r:id="rId3"/>
              </a:rPr>
              <a:t>https://helpcenter.veeam.com/docs/backup/powershell/enums.html?ver=95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2000" dirty="0"/>
              <a:t>Veeam unattended install:</a:t>
            </a:r>
          </a:p>
          <a:p>
            <a:r>
              <a:rPr lang="en-US" sz="1800" dirty="0">
                <a:hlinkClick r:id="rId4"/>
              </a:rPr>
              <a:t>https://github.com/VeeamHub/powershell/tree/master/BR-UnattendedInstall</a:t>
            </a:r>
            <a:endParaRPr lang="en-US" sz="1800" dirty="0"/>
          </a:p>
          <a:p>
            <a:r>
              <a:rPr lang="en-US" sz="2000" dirty="0"/>
              <a:t>Digging into PowerShell parameters:</a:t>
            </a:r>
          </a:p>
          <a:p>
            <a:r>
              <a:rPr lang="en-US" sz="1800" dirty="0">
                <a:hlinkClick r:id="rId5"/>
              </a:rPr>
              <a:t>https://richardspowershellblog.wordpress.com/2018/03/05/cmdlet-parameters/</a:t>
            </a:r>
            <a:endParaRPr lang="en-US" sz="1800" dirty="0"/>
          </a:p>
          <a:p>
            <a:r>
              <a:rPr lang="en-US" sz="2000" dirty="0"/>
              <a:t>Handy PowerShell scripts:</a:t>
            </a:r>
          </a:p>
          <a:p>
            <a:r>
              <a:rPr lang="en-US" sz="1800" dirty="0">
                <a:hlinkClick r:id="rId6"/>
              </a:rPr>
              <a:t>https://www.powershellgallery.com/packages/PowerShellCookbook/1.3.6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5862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Ask yourself – How do I maintain control?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do you make changes to jobs?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do you handle advanced job options?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do you make changes to your backup infrastructure?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2592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25865C-8B73-4F09-B545-97F7E707E3FA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alpha val="6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3" y="699542"/>
            <a:ext cx="8423524" cy="830997"/>
          </a:xfrm>
        </p:spPr>
        <p:txBody>
          <a:bodyPr/>
          <a:lstStyle/>
          <a:p>
            <a:pPr algn="ctr"/>
            <a:r>
              <a:rPr lang="en-US" sz="4400" dirty="0"/>
              <a:t>Session Survey Available Now!</a:t>
            </a: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755576" y="1746563"/>
            <a:ext cx="7632848" cy="8309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Please take the very short (5 question) survey</a:t>
            </a:r>
            <a:br>
              <a:rPr lang="en-US" sz="2000" dirty="0"/>
            </a:br>
            <a:r>
              <a:rPr lang="en-US" sz="2000" dirty="0"/>
              <a:t>through your mobile app now!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915568" y="2858041"/>
            <a:ext cx="51128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Tap on the session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915568" y="3451892"/>
            <a:ext cx="51128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Scroll down past Presenters 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915568" y="4045743"/>
            <a:ext cx="511281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600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68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Tap Session Feedback Survey</a:t>
            </a:r>
          </a:p>
        </p:txBody>
      </p:sp>
      <p:sp>
        <p:nvSpPr>
          <p:cNvPr id="2" name="Rectangle: Rounded Corners 1"/>
          <p:cNvSpPr/>
          <p:nvPr/>
        </p:nvSpPr>
        <p:spPr bwMode="auto">
          <a:xfrm>
            <a:off x="2195736" y="2826683"/>
            <a:ext cx="432048" cy="432048"/>
          </a:xfrm>
          <a:prstGeom prst="roundRect">
            <a:avLst/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  <a:endParaRPr lang="ru-RU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2195736" y="3420534"/>
            <a:ext cx="432048" cy="432048"/>
          </a:xfrm>
          <a:prstGeom prst="roundRect">
            <a:avLst/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  <a:endParaRPr lang="ru-RU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2195736" y="4014385"/>
            <a:ext cx="432048" cy="432048"/>
          </a:xfrm>
          <a:prstGeom prst="roundRect">
            <a:avLst/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  <a:endParaRPr lang="ru-RU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074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Testing changes*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Now, how are you testing these changes to your environment?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How are you </a:t>
            </a:r>
            <a:r>
              <a:rPr lang="en-US" sz="2000" b="1" dirty="0"/>
              <a:t>tracking</a:t>
            </a:r>
            <a:r>
              <a:rPr lang="en-US" sz="2000" dirty="0"/>
              <a:t> changes to your configurations?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Do you need better control or standard "policy-style" settings to be applied?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Have this need? Automation can provide standardization </a:t>
            </a:r>
            <a:br>
              <a:rPr lang="en-US" sz="2000" dirty="0"/>
            </a:br>
            <a:r>
              <a:rPr lang="en-US" sz="2000" dirty="0"/>
              <a:t>and ensure more robust Availability for your organization.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831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Defining success of backups &amp; Availability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Before starting with code, define a goal. Think about the task</a:t>
            </a:r>
            <a:br>
              <a:rPr lang="en-US" sz="2000" dirty="0"/>
            </a:br>
            <a:r>
              <a:rPr lang="en-US" sz="2000" dirty="0"/>
              <a:t>and desired result.</a:t>
            </a:r>
          </a:p>
          <a:p>
            <a:endParaRPr lang="en-US" sz="2000" dirty="0"/>
          </a:p>
          <a:p>
            <a:r>
              <a:rPr lang="en-US" sz="2000" dirty="0"/>
              <a:t>Are you turning to automation for the benefit of the business? </a:t>
            </a:r>
          </a:p>
          <a:p>
            <a:endParaRPr lang="en-US" sz="2000" dirty="0"/>
          </a:p>
          <a:p>
            <a:r>
              <a:rPr lang="en-US" sz="2000" dirty="0"/>
              <a:t>In this context, automation isn't solely about speed or performance.</a:t>
            </a:r>
          </a:p>
          <a:p>
            <a:endParaRPr lang="en-US" sz="2000" dirty="0"/>
          </a:p>
          <a:p>
            <a:r>
              <a:rPr lang="en-US" sz="2000" dirty="0"/>
              <a:t>Focus on standardization, validation and efficiencies gained with</a:t>
            </a:r>
            <a:br>
              <a:rPr lang="en-US" sz="2000" dirty="0"/>
            </a:br>
            <a:r>
              <a:rPr lang="en-US" sz="2000" dirty="0"/>
              <a:t>the enhanced productivity.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81454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99FB18B-73C6-4FE1-82AB-A7814C4A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674" y="2154938"/>
            <a:ext cx="8423524" cy="830997"/>
          </a:xfrm>
        </p:spPr>
        <p:txBody>
          <a:bodyPr/>
          <a:lstStyle/>
          <a:p>
            <a:r>
              <a:rPr lang="en-US" dirty="0"/>
              <a:t>Veeam &amp; PowerShell basics</a:t>
            </a:r>
          </a:p>
        </p:txBody>
      </p:sp>
    </p:spTree>
    <p:extLst>
      <p:ext uri="{BB962C8B-B14F-4D97-AF65-F5344CB8AC3E}">
        <p14:creationId xmlns:p14="http://schemas.microsoft.com/office/powerpoint/2010/main" val="17217283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PowerShell basics for starting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Never be afraid to ask for help. Get-Help is not just your friend, </a:t>
            </a:r>
            <a:br>
              <a:rPr lang="en-US" sz="2000" dirty="0"/>
            </a:br>
            <a:r>
              <a:rPr lang="en-US" sz="2000" dirty="0"/>
              <a:t>it's intended to make your life easier.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PowerShell is built for pipeline, embrace it and leverage it.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Stack your cmdlets and results like Lego. Buy yourself </a:t>
            </a:r>
            <a:br>
              <a:rPr lang="en-US" sz="2000" dirty="0"/>
            </a:br>
            <a:r>
              <a:rPr lang="en-US" sz="2000" dirty="0"/>
              <a:t>a set if you're outdated on this concept. (Check </a:t>
            </a:r>
            <a:r>
              <a:rPr lang="en-US" sz="2000"/>
              <a:t>out Lego Voltron)</a:t>
            </a: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Forget what your teachers told you: Cheat and / or look up the answer whenever possible.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5368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dirty="0"/>
              <a:t>Veeam-specific PowerShell tips*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25EC-03D9-4D68-B21C-C94ADD305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Search Veeam cmdlets specific to your version:</a:t>
            </a:r>
            <a:br>
              <a:rPr lang="en-US" sz="2000" dirty="0"/>
            </a:br>
            <a:r>
              <a:rPr lang="en-US" sz="2000" b="1" dirty="0"/>
              <a:t>Get-</a:t>
            </a:r>
            <a:r>
              <a:rPr lang="en-US" sz="2000" b="1" dirty="0" err="1"/>
              <a:t>VBRCommand</a:t>
            </a:r>
            <a:r>
              <a:rPr lang="en-US" sz="2000" b="1" dirty="0"/>
              <a:t> [-V95] [-V90] [-V80]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What is your type? What are your members?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Now that you know your type, where can it be used?</a:t>
            </a:r>
            <a:br>
              <a:rPr lang="en-US" sz="2000" dirty="0"/>
            </a:br>
            <a:r>
              <a:rPr lang="en-US" sz="2000" b="1" dirty="0"/>
              <a:t>Get-Command -ParameterType *TypeName*</a:t>
            </a:r>
          </a:p>
          <a:p>
            <a:pPr marL="182563" indent="-182563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2000" dirty="0"/>
              <a:t>A little bit of validation… Understand the allowed values of parameters: Look up the Veeam PowerShell enumerations</a:t>
            </a:r>
          </a:p>
          <a:p>
            <a:pPr marL="182563" indent="-182563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19989D-D6F4-48CB-8F08-28DD33352EEB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6734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0F0"/>
      </a:hlink>
      <a:folHlink>
        <a:srgbClr val="0070C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0F0"/>
      </a:hlink>
      <a:folHlink>
        <a:srgbClr val="0070C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2805</Words>
  <Application>Microsoft Macintosh PowerPoint</Application>
  <PresentationFormat>On-screen Show (16:9)</PresentationFormat>
  <Paragraphs>309</Paragraphs>
  <Slides>41</Slides>
  <Notes>18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Segoe UI</vt:lpstr>
      <vt:lpstr>Tahoma</vt:lpstr>
      <vt:lpstr>Veeam Corporate Slides Template (1)</vt:lpstr>
      <vt:lpstr>Veeam Corporate Slides Template</vt:lpstr>
      <vt:lpstr>Veeam Corporate Slides Template Main (3)</vt:lpstr>
      <vt:lpstr>1_Veeam Corporate Slides Template (1)</vt:lpstr>
      <vt:lpstr>1_Veeam Corporate Slides Template</vt:lpstr>
      <vt:lpstr>PowerPoint Presentation</vt:lpstr>
      <vt:lpstr>What can automation do for you?</vt:lpstr>
      <vt:lpstr>Is backup automation for you?</vt:lpstr>
      <vt:lpstr>Ask yourself – How do I maintain control?</vt:lpstr>
      <vt:lpstr>Testing changes*</vt:lpstr>
      <vt:lpstr>Defining success of backups &amp; Availability</vt:lpstr>
      <vt:lpstr>PowerPoint Presentation</vt:lpstr>
      <vt:lpstr>PowerShell basics for starting out</vt:lpstr>
      <vt:lpstr>Veeam-specific PowerShell tips*</vt:lpstr>
      <vt:lpstr>Starting at the beginning</vt:lpstr>
      <vt:lpstr>PowerPoint Presentation</vt:lpstr>
      <vt:lpstr>Basic infrastructure deployment</vt:lpstr>
      <vt:lpstr>Basic deployment – User input</vt:lpstr>
      <vt:lpstr>Basic deployment – Connect / creds</vt:lpstr>
      <vt:lpstr>Basic deployment – Servers</vt:lpstr>
      <vt:lpstr>Basic deployment – Big finish</vt:lpstr>
      <vt:lpstr>PowerPoint Presentation</vt:lpstr>
      <vt:lpstr>OK, so now what?</vt:lpstr>
      <vt:lpstr>Automated job creation</vt:lpstr>
      <vt:lpstr>PowerPoint Presentation</vt:lpstr>
      <vt:lpstr>I don't want to run that manually</vt:lpstr>
      <vt:lpstr>PowerPoint Presentation</vt:lpstr>
      <vt:lpstr>Veeam Tech Support can help!</vt:lpstr>
      <vt:lpstr>What to expect</vt:lpstr>
      <vt:lpstr>PowerPoint Presentation</vt:lpstr>
      <vt:lpstr>You’ve always got options</vt:lpstr>
      <vt:lpstr>PowerPoint Presentation</vt:lpstr>
      <vt:lpstr>Backup job options</vt:lpstr>
      <vt:lpstr>Backup job options continued</vt:lpstr>
      <vt:lpstr>Other options to be aware of</vt:lpstr>
      <vt:lpstr>Replica &amp; Hyper-V options</vt:lpstr>
      <vt:lpstr>PowerPoint Presentation</vt:lpstr>
      <vt:lpstr>Setting advanced options</vt:lpstr>
      <vt:lpstr>Set options – Direct property update</vt:lpstr>
      <vt:lpstr>PowerPoint Presentation</vt:lpstr>
      <vt:lpstr>Cue the Clarkson – POWER!!!</vt:lpstr>
      <vt:lpstr>Let’s not forget the physicals/clusters</vt:lpstr>
      <vt:lpstr>PowerPoint Presentation</vt:lpstr>
      <vt:lpstr>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Balagurova</dc:creator>
  <cp:lastModifiedBy>Houghes, Joe</cp:lastModifiedBy>
  <cp:revision>111</cp:revision>
  <cp:lastPrinted>2017-05-13T15:11:09Z</cp:lastPrinted>
  <dcterms:created xsi:type="dcterms:W3CDTF">2017-03-03T16:13:40Z</dcterms:created>
  <dcterms:modified xsi:type="dcterms:W3CDTF">2018-09-13T19:24:03Z</dcterms:modified>
</cp:coreProperties>
</file>